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73" r:id="rId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BF1"/>
    <a:srgbClr val="F8CBCF"/>
    <a:srgbClr val="CCEFFB"/>
    <a:srgbClr val="FBE5BC"/>
    <a:srgbClr val="BFE8E6"/>
    <a:srgbClr val="DBD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57"/>
  </p:normalViewPr>
  <p:slideViewPr>
    <p:cSldViewPr snapToGrid="0">
      <p:cViewPr varScale="1">
        <p:scale>
          <a:sx n="88" d="100"/>
          <a:sy n="88" d="100"/>
        </p:scale>
        <p:origin x="1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339B-970A-2A45-87C6-C09B6EB00E48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B6F32-2994-0C44-8274-5A41C52F0F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427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9999-E12E-78F6-039F-A315AFFA0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CD731-12F0-9556-F398-DBD7BD1D7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9F006-2503-F4B4-C16F-66DE12E1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2E2C8-28BB-3A15-5548-CD35A0B0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033E-F546-57B2-DF36-3543F968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3434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FC07-9908-4471-F8D5-509247E5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2D907-019D-9CA5-89A1-8B0BDE823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5F68-2D2B-C855-5132-B6F2D6A3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AEBB-8BB6-80F3-EEB4-CB9F6CA1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9B660-6209-EBB6-5BDF-306E2424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097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848BB1-0C3A-2131-54D3-DD5B6D248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ED74C-9F5E-C0C4-C6AF-F42E136C0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99C7B-D526-E8C1-F2A8-4DCD125E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4219-36FE-9EFE-9871-AA6496B3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13E72-AF57-2E67-3A2F-DEEB5291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567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90593" y="476271"/>
            <a:ext cx="9493780" cy="69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449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78717" y="2724270"/>
            <a:ext cx="5545336" cy="36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lvl="0" indent="-207386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1pPr>
            <a:lvl2pPr marL="829544" lvl="1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Char char="◦"/>
              <a:defRPr/>
            </a:lvl2pPr>
            <a:lvl3pPr marL="1244316" lvl="2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659087" lvl="3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073859" lvl="4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488631" lvl="5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2903403" lvl="6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318175" lvl="7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3732947" lvl="8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468932" y="1600269"/>
            <a:ext cx="5545336" cy="78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500"/>
              <a:buNone/>
              <a:defRPr sz="1361" b="1" i="1"/>
            </a:lvl1pPr>
            <a:lvl2pPr lvl="1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17712" y="226117"/>
            <a:ext cx="1405434" cy="32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28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277E-4D01-1C81-778B-E0E3B636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3189-15F1-C471-1219-B426E572C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BD4AA-F079-1F51-3D79-BE399208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7AF3-08E7-B32F-28A2-48C1F87A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D0A91-1C8C-1837-8781-7ACA7C63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287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422B-04D8-839B-B3BA-409714ED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FEAAA-D388-DB6B-51AA-9C7785B9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B5D79-C74A-22A0-1FA0-6A9896BA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1D5B-9E3C-E3CE-5B30-33D7A733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55A0F-9AD7-8BFB-27D6-981E6CC4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412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E4FE-1569-458A-E3A2-70EA4BDE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467A-AAE3-DC43-8A60-64173758E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FFF3F-6029-A204-D350-7D5D4416B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C27A7-CD09-C013-98FE-AC890D7D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27610-2901-70AF-0800-25EAE638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C14E-87C5-69C7-1EFE-1F75654A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156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A873-7E7B-EC13-B57F-B70E3009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FA6A8-708D-44CD-5A55-BA2038508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EDCA6-CD24-9BEC-97AC-40B7279DE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4FA02-191B-EADC-2CE6-B97DD4915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1BF87-6202-1C48-2961-5D3FB06CA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6D00B-DA8B-C26A-790F-55F4BAB1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BAA1E-B042-AF6E-790D-D2E07DE4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698B2-D4CA-55D0-2286-A434D2B2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864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C025-2ED0-16CF-7C76-7C8A0A97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204AD-8EA0-4344-BDDB-EEC97E6A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C7B0E-76B7-0E6F-C5E6-89933C0C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5D9C1-C490-FE35-4B51-A0B7CB47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573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0DCDE-F280-54D0-75FA-CAE638A7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B42BD-791B-5A58-B798-875013DD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63FE-6994-752D-0F5A-06089165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095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D9E5-2E45-046A-E2CD-8967A281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91938-594E-F3AA-E226-B3BD31E48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2BCD5-591B-63F2-DE1E-35872F2B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BB2A7-D1C1-E6E4-1BC7-04016A8B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22E28-2222-EE0E-53C8-22AE1883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93A3E-AB75-9AA0-777C-757DEDE1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830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3003-A430-FD35-B902-2ED2F54B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73506-925D-68AA-19E5-D992B24E3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8189D-12C9-6DDA-D5B7-EEBDA09AE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8579B-5FBE-C357-79E3-3BA4ECEE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B7E66-00BE-4A0F-0B5B-EBFFD7A8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A00D1-4F26-BF6C-E72E-910E5E06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84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24CD1-39AB-B501-EBF6-5E05891E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DCB68-E84D-5D03-2B7A-F574078C2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8FE28-1048-5231-0E13-4EE371434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EF14-1F28-0448-876A-487BCB720C61}" type="datetimeFigureOut">
              <a:rPr lang="en-NL" smtClean="0"/>
              <a:t>19/02/2024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B4C55-AC1B-0532-29A5-6CB70A7C1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09C6-62C4-1776-FECF-5ECA89CB2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1340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www.aihr.com/platform/?utm_source=article-templates&amp;utm_medium=article-templates&amp;utm_campaign=article-templates&amp;utm_content=90-day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aihr.com/plat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FC24D2-9856-72B1-2641-9AD00E665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15562"/>
              </p:ext>
            </p:extLst>
          </p:nvPr>
        </p:nvGraphicFramePr>
        <p:xfrm>
          <a:off x="838200" y="1706516"/>
          <a:ext cx="10515599" cy="4063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134">
                  <a:extLst>
                    <a:ext uri="{9D8B030D-6E8A-4147-A177-3AD203B41FA5}">
                      <a16:colId xmlns:a16="http://schemas.microsoft.com/office/drawing/2014/main" val="3770090477"/>
                    </a:ext>
                  </a:extLst>
                </a:gridCol>
                <a:gridCol w="1930493">
                  <a:extLst>
                    <a:ext uri="{9D8B030D-6E8A-4147-A177-3AD203B41FA5}">
                      <a16:colId xmlns:a16="http://schemas.microsoft.com/office/drawing/2014/main" val="40514171"/>
                    </a:ext>
                  </a:extLst>
                </a:gridCol>
                <a:gridCol w="1930493">
                  <a:extLst>
                    <a:ext uri="{9D8B030D-6E8A-4147-A177-3AD203B41FA5}">
                      <a16:colId xmlns:a16="http://schemas.microsoft.com/office/drawing/2014/main" val="3598864410"/>
                    </a:ext>
                  </a:extLst>
                </a:gridCol>
                <a:gridCol w="1930493">
                  <a:extLst>
                    <a:ext uri="{9D8B030D-6E8A-4147-A177-3AD203B41FA5}">
                      <a16:colId xmlns:a16="http://schemas.microsoft.com/office/drawing/2014/main" val="1961609192"/>
                    </a:ext>
                  </a:extLst>
                </a:gridCol>
                <a:gridCol w="1930493">
                  <a:extLst>
                    <a:ext uri="{9D8B030D-6E8A-4147-A177-3AD203B41FA5}">
                      <a16:colId xmlns:a16="http://schemas.microsoft.com/office/drawing/2014/main" val="4019575822"/>
                    </a:ext>
                  </a:extLst>
                </a:gridCol>
                <a:gridCol w="1930493">
                  <a:extLst>
                    <a:ext uri="{9D8B030D-6E8A-4147-A177-3AD203B41FA5}">
                      <a16:colId xmlns:a16="http://schemas.microsoft.com/office/drawing/2014/main" val="1682158669"/>
                    </a:ext>
                  </a:extLst>
                </a:gridCol>
              </a:tblGrid>
              <a:tr h="2316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ADDIE stage</a:t>
                      </a:r>
                      <a:endParaRPr lang="en-GB" sz="9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A</a:t>
                      </a:r>
                      <a:endParaRPr lang="en-GB" sz="10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D</a:t>
                      </a:r>
                      <a:endParaRPr lang="en-GB" sz="10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D</a:t>
                      </a:r>
                      <a:endParaRPr lang="en-GB" sz="10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I</a:t>
                      </a:r>
                      <a:endParaRPr lang="en-GB" sz="10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E</a:t>
                      </a:r>
                      <a:endParaRPr lang="en-GB" sz="10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614066"/>
                  </a:ext>
                </a:extLst>
              </a:tr>
              <a:tr h="231621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ANALYSIS</a:t>
                      </a:r>
                      <a:endParaRPr lang="en-GB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DESIGN</a:t>
                      </a:r>
                      <a:endParaRPr lang="en-GB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DEVELOPMENT</a:t>
                      </a:r>
                      <a:endParaRPr lang="en-GB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IMPLEMENTATION</a:t>
                      </a:r>
                      <a:endParaRPr lang="en-GB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EVALUATION</a:t>
                      </a:r>
                      <a:endParaRPr lang="en-GB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6090"/>
                  </a:ext>
                </a:extLst>
              </a:tr>
              <a:tr h="9527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  <a:ea typeface="+mn-ea"/>
                          <a:cs typeface="+mn-cs"/>
                        </a:rPr>
                        <a:t>Objective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Identify the learners' needs, define the learning goals, and understand the context in which the training will occur.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Plan the instructional strategy, structure the content, and design the learning experience to meet the identified needs.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Create or assemble the instructional materials, develop the assessments based on the design specifications.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Deliver or distribute the training to the intended audience and support their learning process.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Assess the effectiveness of the training in achieving its learning objectives and identify areas for improvement.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950748"/>
                  </a:ext>
                </a:extLst>
              </a:tr>
              <a:tr h="9681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Tasks</a:t>
                      </a:r>
                      <a:endParaRPr lang="en-GB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Identify learning objectives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Assess learner characteristics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 err="1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Analyze</a:t>
                      </a: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 content requirements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Define learning environment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Establish constraints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Outline the course structure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Select instructional strategies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Design assessments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Storyboarding</a:t>
                      </a:r>
                      <a:b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</a:b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Plan learning activities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8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Create content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Build assessments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Test interactivity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Review and revise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B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Prepare the learning environment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Train facilitators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Communicate with learners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Launch the course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Gather feedback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Assess learning outcomes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 err="1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Analyze</a:t>
                      </a: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 course data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Make improvements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45314"/>
                  </a:ext>
                </a:extLst>
              </a:tr>
              <a:tr h="10623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Deliverables</a:t>
                      </a:r>
                      <a:endParaRPr lang="en-GB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Training needs analysis report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Learner analysis report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Environmental and resource analysis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Instructional design plan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Storyboard documents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Assessment strategy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8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Course materials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Assessment tools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Technical specifications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B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Implementation plan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Facilitator guides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Learner instructions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Evaluation report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Lessons learned document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Recommendations for future iterations</a:t>
                      </a:r>
                      <a:endParaRPr lang="en-GB" sz="900" b="0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19119"/>
                  </a:ext>
                </a:extLst>
              </a:tr>
              <a:tr h="6051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Progress</a:t>
                      </a:r>
                      <a:endParaRPr lang="en-GB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L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50%</a:t>
                      </a:r>
                      <a:endParaRPr lang="en-NL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L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0%</a:t>
                      </a:r>
                      <a:endParaRPr lang="en-NL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L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0%</a:t>
                      </a:r>
                      <a:endParaRPr lang="en-NL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L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0%</a:t>
                      </a:r>
                      <a:endParaRPr lang="en-NL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L" sz="900" u="none" strike="noStrike" dirty="0">
                          <a:solidFill>
                            <a:srgbClr val="002060"/>
                          </a:solidFill>
                          <a:effectLst/>
                          <a:latin typeface="IBM Plex Sans Text" panose="020B0503050203000203" pitchFamily="34" charset="0"/>
                        </a:rPr>
                        <a:t>0%</a:t>
                      </a:r>
                      <a:endParaRPr lang="en-NL" sz="900" b="1" i="0" u="none" strike="noStrike" dirty="0">
                        <a:solidFill>
                          <a:srgbClr val="002060"/>
                        </a:solidFill>
                        <a:effectLst/>
                        <a:latin typeface="IBM Plex Sans Text" panose="020B050305020300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7951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5C2E7E-09BD-B870-4346-17A4D05CAF52}"/>
              </a:ext>
            </a:extLst>
          </p:cNvPr>
          <p:cNvSpPr txBox="1"/>
          <p:nvPr/>
        </p:nvSpPr>
        <p:spPr>
          <a:xfrm>
            <a:off x="3643086" y="558362"/>
            <a:ext cx="445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b="1" dirty="0">
                <a:solidFill>
                  <a:srgbClr val="002060"/>
                </a:solidFill>
                <a:latin typeface="IBM Plex Sans SemiBold" panose="020B0503050203000203" pitchFamily="34" charset="0"/>
              </a:rPr>
              <a:t>ADDIE MODEL TEMPLATE</a:t>
            </a:r>
          </a:p>
        </p:txBody>
      </p:sp>
    </p:spTree>
    <p:extLst>
      <p:ext uri="{BB962C8B-B14F-4D97-AF65-F5344CB8AC3E}">
        <p14:creationId xmlns:p14="http://schemas.microsoft.com/office/powerpoint/2010/main" val="201551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F385496-72C5-E7E0-BA62-7E9730D6F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8" t="45339" r="11218" b="661"/>
          <a:stretch/>
        </p:blipFill>
        <p:spPr bwMode="auto">
          <a:xfrm>
            <a:off x="0" y="-1916"/>
            <a:ext cx="2117477" cy="2368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F36F4CE-421F-E3F5-B0BB-7E34F5C64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 bwMode="auto">
          <a:xfrm>
            <a:off x="9131695" y="3282213"/>
            <a:ext cx="3058616" cy="374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1F04681-F2FC-3E3B-7304-BF89CEA1B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"/>
          <a:stretch/>
        </p:blipFill>
        <p:spPr bwMode="auto">
          <a:xfrm>
            <a:off x="8352284" y="5462602"/>
            <a:ext cx="2295601" cy="13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5DAEF17-8D2E-83F9-03C6-A5D9E9241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719" y="976719"/>
            <a:ext cx="943587" cy="8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194AAA4-8659-F788-C54E-70FF0294BC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8" y="6002127"/>
            <a:ext cx="551290" cy="55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2DD599A-09B9-AB43-0A2A-3F4700242D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1" y="6034963"/>
            <a:ext cx="478706" cy="4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B660C67-B31B-A29F-E944-3528CF3BE6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15" y="6034963"/>
            <a:ext cx="524791" cy="48734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D0E124-F889-AA37-C9B4-570A262ECEF7}"/>
              </a:ext>
            </a:extLst>
          </p:cNvPr>
          <p:cNvSpPr txBox="1"/>
          <p:nvPr/>
        </p:nvSpPr>
        <p:spPr>
          <a:xfrm>
            <a:off x="69371" y="6583105"/>
            <a:ext cx="4851641" cy="217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16" dirty="0">
                <a:solidFill>
                  <a:srgbClr val="001E5E"/>
                </a:solidFill>
                <a:latin typeface="IBMPlexSans" panose="020B0503050203000203" pitchFamily="34" charset="0"/>
              </a:rPr>
              <a:t>COPYRIGHT © 2024 AIHR. All rights reserved. </a:t>
            </a:r>
            <a:endParaRPr lang="en-GB" sz="816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A12AB-A2F0-92F9-EA0A-E58E90C7ED1F}"/>
              </a:ext>
            </a:extLst>
          </p:cNvPr>
          <p:cNvSpPr txBox="1"/>
          <p:nvPr/>
        </p:nvSpPr>
        <p:spPr>
          <a:xfrm>
            <a:off x="3670180" y="1112372"/>
            <a:ext cx="5158053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540" dirty="0">
                <a:solidFill>
                  <a:srgbClr val="31216B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AIHR | </a:t>
            </a:r>
            <a:r>
              <a:rPr lang="en-NL" sz="2540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Academy to </a:t>
            </a:r>
            <a:r>
              <a:rPr lang="en-NL" sz="2540" dirty="0">
                <a:solidFill>
                  <a:srgbClr val="31216B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Innovate HR</a:t>
            </a:r>
            <a:r>
              <a:rPr lang="en-NL" sz="2540" dirty="0">
                <a:latin typeface="IBM Plex Sans" panose="020B0503050203000203" pitchFamily="34" charset="0"/>
              </a:rPr>
              <a:t> </a:t>
            </a:r>
            <a:endParaRPr lang="en-GB" sz="2540" dirty="0">
              <a:latin typeface="IBM Plex Sans" panose="020B050305020300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F23A27-5FD8-8F4F-5876-C5359BA65FEE}"/>
              </a:ext>
            </a:extLst>
          </p:cNvPr>
          <p:cNvSpPr txBox="1"/>
          <p:nvPr/>
        </p:nvSpPr>
        <p:spPr>
          <a:xfrm>
            <a:off x="3670179" y="1644831"/>
            <a:ext cx="5172833" cy="84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NL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Academy to Innovate HR (AIHR), it is our mission </a:t>
            </a:r>
          </a:p>
          <a:p>
            <a:pPr>
              <a:lnSpc>
                <a:spcPct val="115000"/>
              </a:lnSpc>
            </a:pPr>
            <a:r>
              <a:rPr lang="en-NL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make HR future-proof by offering world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NL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class, online education programs availabl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NL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anywhere, anytime.</a:t>
            </a:r>
            <a:endParaRPr lang="en-NL" sz="998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D49073-7007-2075-5E21-CFC350060CE9}"/>
              </a:ext>
            </a:extLst>
          </p:cNvPr>
          <p:cNvSpPr txBox="1"/>
          <p:nvPr/>
        </p:nvSpPr>
        <p:spPr>
          <a:xfrm>
            <a:off x="2705956" y="2691673"/>
            <a:ext cx="4851641" cy="1398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998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IE" sz="1089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998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Online &amp; Self-Paced Learning</a:t>
            </a:r>
            <a:endParaRPr lang="en-NL" sz="95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70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998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089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998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Career Coach</a:t>
            </a:r>
            <a:endParaRPr lang="en-NL" sz="95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70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998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089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998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 and Template Library</a:t>
            </a:r>
            <a:endParaRPr lang="en-NL" sz="95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70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998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089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998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HRCI, SHRM &amp; HRDA Credits </a:t>
            </a:r>
            <a:endParaRPr lang="en-GB" sz="1633" dirty="0"/>
          </a:p>
        </p:txBody>
      </p:sp>
      <p:sp>
        <p:nvSpPr>
          <p:cNvPr id="2" name="Rounded Rectangle 1">
            <a:hlinkClick r:id="rId9"/>
            <a:extLst>
              <a:ext uri="{FF2B5EF4-FFF2-40B4-BE49-F238E27FC236}">
                <a16:creationId xmlns:a16="http://schemas.microsoft.com/office/drawing/2014/main" id="{00E82003-44FE-E8CE-CE8E-E87816F4B8D1}"/>
              </a:ext>
            </a:extLst>
          </p:cNvPr>
          <p:cNvSpPr/>
          <p:nvPr/>
        </p:nvSpPr>
        <p:spPr>
          <a:xfrm>
            <a:off x="4760162" y="4393736"/>
            <a:ext cx="2092993" cy="445168"/>
          </a:xfrm>
          <a:prstGeom prst="roundRect">
            <a:avLst/>
          </a:prstGeom>
          <a:solidFill>
            <a:srgbClr val="1DBBF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>
                <a:solidFill>
                  <a:schemeClr val="bg1"/>
                </a:solidFill>
                <a:latin typeface="IBM Plex Sans" panose="020B050305020300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GB" sz="1600" u="sng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9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293</Words>
  <Application>Microsoft Macintosh PowerPoint</Application>
  <PresentationFormat>Widescreen</PresentationFormat>
  <Paragraphs>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IBM Plex Sans</vt:lpstr>
      <vt:lpstr>IBM Plex Sans SemiBold</vt:lpstr>
      <vt:lpstr>IBM Plex Sans Text</vt:lpstr>
      <vt:lpstr>IBMPlexSans</vt:lpstr>
      <vt:lpstr>Segoe UI Symbol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2024-02-14T15:50:37Z</dcterms:created>
  <dcterms:modified xsi:type="dcterms:W3CDTF">2024-02-19T14:50:30Z</dcterms:modified>
</cp:coreProperties>
</file>